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15544800"/>
  <p:notesSz cx="6858000" cy="9945688"/>
  <p:embeddedFontLst>
    <p:embeddedFont>
      <p:font typeface="Dosis ExtraBold" pitchFamily="2" charset="0"/>
      <p:bold r:id="rId4"/>
    </p:embeddedFont>
    <p:embeddedFont>
      <p:font typeface="FreesiaUPC" panose="020B0604020202020204" pitchFamily="34" charset="-34"/>
      <p:regular r:id="rId5"/>
      <p:bold r:id="rId6"/>
      <p:italic r:id="rId7"/>
      <p:boldItalic r:id="rId8"/>
    </p:embeddedFont>
    <p:embeddedFont>
      <p:font typeface="Sarabun" panose="020B0604020202020204" charset="-34"/>
      <p:regular r:id="rId9"/>
      <p:bold r:id="rId10"/>
      <p:italic r:id="rId11"/>
      <p:boldItalic r:id="rId12"/>
    </p:embeddedFont>
    <p:embeddedFont>
      <p:font typeface="TH Sarabun New" panose="020B0500040200020003" pitchFamily="34" charset="-34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aZOFqQrfXFNzDpc4snswEhpIB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232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745925"/>
            <a:ext cx="4572225" cy="372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51113" y="746125"/>
            <a:ext cx="1755775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สไลด์ชื่อเรื่อ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548640" y="2544023"/>
            <a:ext cx="6217920" cy="5411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914400" y="8164619"/>
            <a:ext cx="5486400" cy="3753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ข้อความและชื่อเรื่องแนวตั้ง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-563139" y="6625697"/>
            <a:ext cx="13173499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-3763539" y="5094076"/>
            <a:ext cx="13173499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ส่วนหัวของส่วน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99110" y="3875409"/>
            <a:ext cx="6309360" cy="6466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99110" y="10402786"/>
            <a:ext cx="6309360" cy="3400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เนื้อหา 2 ส่วน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502920" y="827620"/>
            <a:ext cx="6309360" cy="300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502920" y="4138083"/>
            <a:ext cx="3108960" cy="986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3703320" y="4138083"/>
            <a:ext cx="3108960" cy="986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การเปรียบเทียบ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503873" y="827620"/>
            <a:ext cx="6309360" cy="300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503874" y="3810636"/>
            <a:ext cx="3094672" cy="186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503874" y="5678170"/>
            <a:ext cx="3094672" cy="835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3703320" y="3810636"/>
            <a:ext cx="3109913" cy="186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3703320" y="5678170"/>
            <a:ext cx="3109913" cy="8351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เฉพาะชื่อเรื่อง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502920" y="827620"/>
            <a:ext cx="6309360" cy="300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ว่างเปล่า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เนื้อหาพร้อมคำอธิบายภาพ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503873" y="1036320"/>
            <a:ext cx="2359342" cy="362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09913" y="2238167"/>
            <a:ext cx="3703320" cy="11046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503873" y="4663440"/>
            <a:ext cx="2359342" cy="863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รูปภาพพร้อมคำอธิบายภาพ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503873" y="1036320"/>
            <a:ext cx="2359342" cy="3627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3109913" y="2238167"/>
            <a:ext cx="3703320" cy="1104688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503873" y="4663440"/>
            <a:ext cx="2359342" cy="863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ชื่อเรื่องและข้อความแนวตั้ง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502920" y="827620"/>
            <a:ext cx="6309360" cy="300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-1273916" y="5914919"/>
            <a:ext cx="9863033" cy="630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502920" y="827620"/>
            <a:ext cx="6309360" cy="300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Calibri"/>
              <a:buNone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502920" y="4138083"/>
            <a:ext cx="6309360" cy="986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50292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2423160" y="14407730"/>
            <a:ext cx="246888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5166360" y="14407730"/>
            <a:ext cx="1645920" cy="8276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h-TH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/>
          <p:nvPr/>
        </p:nvSpPr>
        <p:spPr>
          <a:xfrm>
            <a:off x="0" y="3279338"/>
            <a:ext cx="1496747" cy="885270"/>
          </a:xfrm>
          <a:custGeom>
            <a:avLst/>
            <a:gdLst/>
            <a:ahLst/>
            <a:cxnLst/>
            <a:rect l="l" t="t" r="r" b="b"/>
            <a:pathLst>
              <a:path w="2066682" h="1975038" extrusionOk="0">
                <a:moveTo>
                  <a:pt x="0" y="0"/>
                </a:moveTo>
                <a:lnTo>
                  <a:pt x="1280476" y="0"/>
                </a:lnTo>
                <a:cubicBezTo>
                  <a:pt x="1987663" y="0"/>
                  <a:pt x="2066682" y="392700"/>
                  <a:pt x="2066682" y="938092"/>
                </a:cubicBezTo>
                <a:cubicBezTo>
                  <a:pt x="2066682" y="1483484"/>
                  <a:pt x="1987663" y="1975038"/>
                  <a:pt x="1280476" y="1975038"/>
                </a:cubicBezTo>
                <a:lnTo>
                  <a:pt x="0" y="1975037"/>
                </a:lnTo>
                <a:lnTo>
                  <a:pt x="0" y="0"/>
                </a:lnTo>
                <a:close/>
              </a:path>
            </a:pathLst>
          </a:custGeom>
          <a:solidFill>
            <a:srgbClr val="007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4504" y="107285"/>
            <a:ext cx="1110325" cy="11103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5905424" y="1439125"/>
            <a:ext cx="12971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2000" b="0" i="0" u="none" strike="noStrike" cap="none">
                <a:solidFill>
                  <a:schemeClr val="dk1"/>
                </a:solidFill>
                <a:latin typeface="FreesiaUPC"/>
                <a:ea typeface="FreesiaUPC"/>
                <a:cs typeface="FreesiaUPC"/>
                <a:sym typeface="FreesiaUPC"/>
              </a:rPr>
              <a:t>ภาพผู้ส่งผลงาน</a:t>
            </a:r>
            <a:endParaRPr sz="2000">
              <a:solidFill>
                <a:schemeClr val="dk1"/>
              </a:solidFill>
              <a:latin typeface="FreesiaUPC"/>
              <a:ea typeface="FreesiaUPC"/>
              <a:cs typeface="FreesiaUPC"/>
              <a:sym typeface="FreesiaUPC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563247" y="103078"/>
            <a:ext cx="5370381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500" b="1" dirty="0">
                <a:solidFill>
                  <a:schemeClr val="lt1"/>
                </a:solidFill>
                <a:latin typeface="FreesiaUPC"/>
                <a:ea typeface="FreesiaUPC"/>
                <a:cs typeface="FreesiaUPC"/>
                <a:sym typeface="FreesiaUPC"/>
              </a:rPr>
              <a:t>ประชุมเสวนาเครือข่ายห้องสมุดมนุษย์</a:t>
            </a:r>
            <a:br>
              <a:rPr lang="th-TH" sz="3500" b="1" dirty="0">
                <a:solidFill>
                  <a:schemeClr val="lt1"/>
                </a:solidFill>
                <a:latin typeface="FreesiaUPC"/>
                <a:ea typeface="FreesiaUPC"/>
                <a:cs typeface="FreesiaUPC"/>
                <a:sym typeface="FreesiaUPC"/>
              </a:rPr>
            </a:br>
            <a:r>
              <a:rPr lang="th-TH" sz="3500" b="1" dirty="0">
                <a:solidFill>
                  <a:schemeClr val="lt1"/>
                </a:solidFill>
                <a:latin typeface="FreesiaUPC"/>
                <a:ea typeface="FreesiaUPC"/>
                <a:cs typeface="FreesiaUPC"/>
                <a:sym typeface="FreesiaUPC"/>
              </a:rPr>
              <a:t>แห่งประเทศไทย ครั้งที่ 13</a:t>
            </a:r>
            <a:endParaRPr sz="3500" b="1" dirty="0">
              <a:solidFill>
                <a:schemeClr val="lt1"/>
              </a:solidFill>
              <a:latin typeface="FreesiaUPC"/>
              <a:ea typeface="FreesiaUPC"/>
              <a:cs typeface="FreesiaUPC"/>
              <a:sym typeface="FreesiaUPC"/>
            </a:endParaRPr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13068" y="54013"/>
            <a:ext cx="980634" cy="98063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C7D07461-74EC-51C4-7AE4-9D3BE14F725E}"/>
              </a:ext>
            </a:extLst>
          </p:cNvPr>
          <p:cNvGrpSpPr/>
          <p:nvPr/>
        </p:nvGrpSpPr>
        <p:grpSpPr>
          <a:xfrm>
            <a:off x="-12700" y="106920"/>
            <a:ext cx="7333150" cy="14327537"/>
            <a:chOff x="-12700" y="106920"/>
            <a:chExt cx="7333150" cy="14327537"/>
          </a:xfrm>
        </p:grpSpPr>
        <p:sp>
          <p:nvSpPr>
            <p:cNvPr id="85" name="Google Shape;85;p1"/>
            <p:cNvSpPr/>
            <p:nvPr/>
          </p:nvSpPr>
          <p:spPr>
            <a:xfrm>
              <a:off x="48289" y="12987661"/>
              <a:ext cx="7191376" cy="1446796"/>
            </a:xfrm>
            <a:prstGeom prst="roundRect">
              <a:avLst>
                <a:gd name="adj" fmla="val 28753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Sarabun"/>
                <a:ea typeface="Sarabun"/>
                <a:cs typeface="Sarabun"/>
                <a:sym typeface="Sarabun"/>
              </a:endParaRPr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60822" y="3648891"/>
              <a:ext cx="7020314" cy="833926"/>
            </a:xfrm>
            <a:prstGeom prst="roundRect">
              <a:avLst>
                <a:gd name="adj" fmla="val 34610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800" b="1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XXXXXXXXXXXXXXXXXXXXXXX</a:t>
              </a:r>
              <a:endParaRPr dirty="0">
                <a:latin typeface="+mj-lt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-12700" y="2594912"/>
              <a:ext cx="7333150" cy="606701"/>
            </a:xfrm>
            <a:prstGeom prst="rect">
              <a:avLst/>
            </a:prstGeom>
            <a:solidFill>
              <a:schemeClr val="lt1">
                <a:alpha val="81960"/>
              </a:schemeClr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19946" y="5435374"/>
              <a:ext cx="7061190" cy="2123059"/>
            </a:xfrm>
            <a:prstGeom prst="roundRect">
              <a:avLst>
                <a:gd name="adj" fmla="val 23323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4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r>
                <a:rPr lang="th-TH" sz="1400" b="0" i="0" u="none" strike="noStrike" cap="none" dirty="0" err="1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xxxxxxxxxxxxxxxxxxxxxxxxxxxxxxxxxxxxxxxxxxxxxxxxx</a:t>
              </a:r>
              <a:endParaRPr sz="1400" b="0" i="0" u="sng" strike="noStrike" cap="none" dirty="0">
                <a:solidFill>
                  <a:schemeClr val="dk1"/>
                </a:solidFill>
                <a:latin typeface="+mj-lt"/>
                <a:ea typeface="Sarabun"/>
                <a:cs typeface="Sarabun"/>
                <a:sym typeface="Sarabun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101255" y="9216715"/>
              <a:ext cx="7081458" cy="932961"/>
            </a:xfrm>
            <a:prstGeom prst="roundRect">
              <a:avLst>
                <a:gd name="adj" fmla="val 32905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1. xxxxxxxxxxxxxxxxxxxxxxxxxxxxxxxxxxxxxxxxxxxxxxxxxxxxxxxxxxxxxxxx</a:t>
              </a:r>
              <a:r>
                <a:rPr lang="th-TH" sz="1200" b="0" i="0" u="none" strike="noStrike" cap="none" dirty="0" err="1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xxxxxxxxxxxxxxxxxxxxxxxxxxxxxxxxxxxxxxxx</a:t>
              </a:r>
              <a:endParaRPr sz="1200" b="0" i="0" u="none" strike="noStrike" cap="none" dirty="0">
                <a:solidFill>
                  <a:schemeClr val="dk1"/>
                </a:solidFill>
                <a:latin typeface="+mj-lt"/>
                <a:ea typeface="Sarabun"/>
                <a:cs typeface="Sarabun"/>
                <a:sym typeface="Sarabun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2 . xxxxxxxxxxxxxxxxxxxxxxxxxxxxxxxxxxxxxxxxxxxxxxxxxxxxxxxxxxxxxxxx</a:t>
              </a:r>
              <a:r>
                <a:rPr lang="th-TH" sz="1200" b="0" i="0" u="none" strike="noStrike" cap="none" dirty="0" err="1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xxxxxxxxxxxxxxxxxxxxxxxxxxxxxxxxxxxxxxxx</a:t>
              </a:r>
              <a:endParaRPr sz="1200" b="0" i="0" u="none" strike="noStrike" cap="none" dirty="0">
                <a:solidFill>
                  <a:schemeClr val="dk1"/>
                </a:solidFill>
                <a:latin typeface="+mj-lt"/>
                <a:ea typeface="Sarabun"/>
                <a:cs typeface="Sarabun"/>
                <a:sym typeface="Sarabun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3 . xxxxxxxxxxxxxxxxxxxxxxxxxxxxxxxxxxxxxxxxxxxxxxxxxxxxxxxxxxxxxxxx</a:t>
              </a:r>
              <a:r>
                <a:rPr lang="th-TH" sz="1200" b="0" i="0" u="none" strike="noStrike" cap="none" dirty="0" err="1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xxxxxxxxxxxxxxxxxxxxxxxxxxxxxxxxxxxxxxxx</a:t>
              </a:r>
              <a:endParaRPr sz="1200" b="0" i="0" u="none" strike="noStrike" cap="none" dirty="0">
                <a:solidFill>
                  <a:schemeClr val="dk1"/>
                </a:solidFill>
                <a:latin typeface="+mj-lt"/>
                <a:ea typeface="Sarabun"/>
                <a:cs typeface="Sarabun"/>
                <a:sym typeface="Sarabun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3867488" y="10379330"/>
              <a:ext cx="3372178" cy="2424498"/>
            </a:xfrm>
            <a:prstGeom prst="roundRect">
              <a:avLst>
                <a:gd name="adj" fmla="val 16667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4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r>
                <a:rPr lang="th-TH" sz="1400" b="0" i="0" u="none" strike="noStrike" cap="none" dirty="0" err="1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</a:t>
              </a:r>
              <a:endParaRPr sz="1400" b="0" i="0" u="none" strike="noStrike" cap="none" dirty="0">
                <a:solidFill>
                  <a:schemeClr val="dk1"/>
                </a:solidFill>
                <a:latin typeface="+mj-lt"/>
                <a:ea typeface="Sarabun"/>
                <a:cs typeface="Sarabun"/>
                <a:sym typeface="Sarabun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02330" y="10379330"/>
              <a:ext cx="3645212" cy="2388188"/>
            </a:xfrm>
            <a:prstGeom prst="roundRect">
              <a:avLst>
                <a:gd name="adj" fmla="val 16667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4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  </a:r>
              <a:r>
                <a:rPr lang="th-TH" sz="1400" b="0" i="0" u="none" strike="noStrike" cap="none" dirty="0" err="1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xxxxxxxxxxxxxxxxxxxxxxxxxxxxxxxxxxxxxxxxxxxxxxxxxxxxxxx</a:t>
              </a:r>
              <a:r>
                <a:rPr lang="th-TH" sz="1400" b="0" i="0" u="none" strike="noStrike" cap="none" dirty="0">
                  <a:solidFill>
                    <a:schemeClr val="dk1"/>
                  </a:solidFill>
                  <a:latin typeface="+mj-lt"/>
                  <a:ea typeface="Sarabun"/>
                  <a:cs typeface="Sarabun"/>
                  <a:sym typeface="Sarabun"/>
                </a:rPr>
                <a:t>	</a:t>
              </a:r>
              <a:endParaRPr dirty="0">
                <a:latin typeface="+mj-lt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91731" y="7809789"/>
              <a:ext cx="7089985" cy="1177273"/>
            </a:xfrm>
            <a:prstGeom prst="roundRect">
              <a:avLst>
                <a:gd name="adj" fmla="val 31106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dirty="0">
                  <a:latin typeface="+mj-lt"/>
                  <a:sym typeface="Sarabun"/>
                </a:rPr>
                <a:t>	1. xxxxxxxxxxxxxxxxxxxxxxxxxxxxxxxxxxxxxxxxxxxxxxxxxxxxxxxxxxxxxxxx</a:t>
              </a:r>
              <a:r>
                <a:rPr lang="th-TH" sz="1200" dirty="0" err="1">
                  <a:latin typeface="+mj-lt"/>
                  <a:sym typeface="Sarabun"/>
                </a:rPr>
                <a:t>xxxxxxxxxxxxxxxxxxxxxxxxxxxxxxxxxxxxxxxx</a:t>
              </a:r>
              <a:endParaRPr sz="1200" dirty="0">
                <a:latin typeface="+mj-lt"/>
                <a:sym typeface="Sarabun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dirty="0">
                  <a:latin typeface="+mj-lt"/>
                  <a:sym typeface="Sarabun"/>
                </a:rPr>
                <a:t>	2. xxxxxxxxxxxxxxxxxxxxxxxxxxxxxxxxxxxxxxxxxxxxxxxxxxxxxxxxxxxxxxxx</a:t>
              </a:r>
              <a:r>
                <a:rPr lang="th-TH" sz="1200" dirty="0" err="1">
                  <a:latin typeface="+mj-lt"/>
                  <a:sym typeface="Sarabun"/>
                </a:rPr>
                <a:t>xxxxxxxxxxxxxxxxxxxxxxxxxxxxxxxxxxxxxxxx</a:t>
              </a:r>
              <a:r>
                <a:rPr lang="th-TH" sz="1200" dirty="0">
                  <a:latin typeface="+mj-lt"/>
                  <a:sym typeface="Sarabun"/>
                </a:rPr>
                <a:t> </a:t>
              </a:r>
              <a:endParaRPr sz="1200" dirty="0">
                <a:latin typeface="+mj-lt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dirty="0">
                  <a:latin typeface="+mj-lt"/>
                  <a:sym typeface="Sarabun"/>
                </a:rPr>
                <a:t>	3. xxxxxxxxxxxxxxxxxxxxxxxxxxxxxxxxxxxxxxxxxxxxxxxxxxxxxxxxxxxxxxxx</a:t>
              </a:r>
              <a:r>
                <a:rPr lang="th-TH" sz="1200" dirty="0" err="1">
                  <a:latin typeface="+mj-lt"/>
                  <a:sym typeface="Sarabun"/>
                </a:rPr>
                <a:t>xxxxxxxxxxxxxxxxxxxxxxxxxxxxxxxxxxxxxxxx</a:t>
              </a:r>
              <a:r>
                <a:rPr lang="th-TH" sz="1200" dirty="0">
                  <a:latin typeface="+mj-lt"/>
                  <a:sym typeface="Sarabun"/>
                </a:rPr>
                <a:t> </a:t>
              </a:r>
              <a:endParaRPr sz="1200" dirty="0">
                <a:latin typeface="+mj-lt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1200" dirty="0">
                  <a:latin typeface="+mj-lt"/>
                  <a:sym typeface="Sarabun"/>
                </a:rPr>
                <a:t>	4. xxxxxxxxxxxxxxxxxxxxxxxxxxxxxxxxxxxxxxxxxxxxxxxxxxxxxxxxxxxxxxxx</a:t>
              </a:r>
              <a:r>
                <a:rPr lang="th-TH" sz="1200" dirty="0" err="1">
                  <a:latin typeface="+mj-lt"/>
                  <a:sym typeface="Sarabun"/>
                </a:rPr>
                <a:t>xxxxxxxxxxxxxxxxxxxxxxxxxxxxxxxxxxxxxxxx</a:t>
              </a:r>
              <a:endParaRPr sz="1200" dirty="0">
                <a:latin typeface="+mj-lt"/>
                <a:sym typeface="Sarabun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35656" y="1097174"/>
              <a:ext cx="5711820" cy="769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4400" b="1" i="0" u="none" strike="noStrike" cap="none" dirty="0">
                  <a:solidFill>
                    <a:srgbClr val="2760F5"/>
                  </a:solidFill>
                  <a:latin typeface="Dosis ExtraBold"/>
                  <a:ea typeface="Dosis ExtraBold"/>
                  <a:cs typeface="Dosis ExtraBold"/>
                  <a:sym typeface="Dosis ExtraBold"/>
                </a:rPr>
                <a:t>HUMAN LIBRARY </a:t>
              </a:r>
              <a:r>
                <a:rPr lang="th-TH" sz="4400" b="1" i="0" u="none" strike="noStrike" cap="none" dirty="0">
                  <a:solidFill>
                    <a:srgbClr val="654CE6"/>
                  </a:solidFill>
                  <a:latin typeface="Dosis ExtraBold"/>
                  <a:ea typeface="Dosis ExtraBold"/>
                  <a:cs typeface="Dosis ExtraBold"/>
                  <a:sym typeface="Dosis ExtraBold"/>
                </a:rPr>
                <a:t>DAY</a:t>
              </a:r>
              <a:endParaRPr dirty="0"/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5889104" y="856417"/>
              <a:ext cx="1301246" cy="1546905"/>
            </a:xfrm>
            <a:prstGeom prst="rect">
              <a:avLst/>
            </a:prstGeom>
            <a:solidFill>
              <a:schemeClr val="lt1">
                <a:alpha val="75686"/>
              </a:schemeClr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2986195" y="1698531"/>
              <a:ext cx="1822025" cy="9233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5400" b="1" dirty="0">
                  <a:solidFill>
                    <a:srgbClr val="D828CE"/>
                  </a:solidFill>
                  <a:latin typeface="Dosis ExtraBold"/>
                  <a:ea typeface="Dosis ExtraBold"/>
                  <a:cs typeface="Dosis ExtraBold"/>
                  <a:sym typeface="Dosis ExtraBold"/>
                </a:rPr>
                <a:t>20</a:t>
              </a:r>
              <a:r>
                <a:rPr lang="th-TH" sz="5400" b="1" dirty="0">
                  <a:solidFill>
                    <a:srgbClr val="B931D6"/>
                  </a:solidFill>
                  <a:latin typeface="Dosis ExtraBold"/>
                  <a:ea typeface="Dosis ExtraBold"/>
                  <a:cs typeface="Dosis ExtraBold"/>
                  <a:sym typeface="Dosis ExtraBold"/>
                </a:rPr>
                <a:t>24</a:t>
              </a:r>
              <a:endParaRPr dirty="0"/>
            </a:p>
          </p:txBody>
        </p:sp>
        <p:sp>
          <p:nvSpPr>
            <p:cNvPr id="101" name="Google Shape;101;p1"/>
            <p:cNvSpPr/>
            <p:nvPr/>
          </p:nvSpPr>
          <p:spPr>
            <a:xfrm>
              <a:off x="119947" y="4723951"/>
              <a:ext cx="7061190" cy="468948"/>
            </a:xfrm>
            <a:prstGeom prst="roundRect">
              <a:avLst>
                <a:gd name="adj" fmla="val 28334"/>
              </a:avLst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dirty="0">
                  <a:latin typeface="+mj-lt"/>
                  <a:sym typeface="Sarabun"/>
                </a:rPr>
                <a:t>XXXXXXXXXXXXXXXX</a:t>
              </a:r>
              <a:endParaRPr dirty="0">
                <a:latin typeface="+mj-lt"/>
              </a:endParaRPr>
            </a:p>
          </p:txBody>
        </p:sp>
        <p:sp>
          <p:nvSpPr>
            <p:cNvPr id="102" name="Google Shape;102;p1"/>
            <p:cNvSpPr/>
            <p:nvPr/>
          </p:nvSpPr>
          <p:spPr>
            <a:xfrm>
              <a:off x="91731" y="4492934"/>
              <a:ext cx="1529586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ชื่อเจ้าของผลงาน</a:t>
              </a:r>
              <a:endParaRPr sz="2200" dirty="0">
                <a:solidFill>
                  <a:schemeClr val="dk1"/>
                </a:solidFill>
                <a:latin typeface="TH Sarabun New" panose="020B0500040200020003" pitchFamily="34" charset="-34"/>
                <a:ea typeface="Sarabun"/>
                <a:cs typeface="TH Sarabun New" panose="020B0500040200020003" pitchFamily="34" charset="-34"/>
                <a:sym typeface="Sarabun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0" y="3407994"/>
              <a:ext cx="143661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600" b="1" dirty="0">
                  <a:solidFill>
                    <a:schemeClr val="lt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ชื่อผลงาน</a:t>
              </a:r>
              <a:endParaRPr sz="3600" dirty="0">
                <a:solidFill>
                  <a:schemeClr val="lt1"/>
                </a:solidFill>
                <a:latin typeface="TH Sarabun New" panose="020B0500040200020003" pitchFamily="34" charset="-34"/>
                <a:ea typeface="Sarabun"/>
                <a:cs typeface="TH Sarabun New" panose="020B0500040200020003" pitchFamily="34" charset="-34"/>
                <a:sym typeface="Sarabun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66966" y="5234119"/>
              <a:ext cx="5359159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ความริเริ่มในการสร้างสรรค์ผลงาน/แรงบันดาลใจในการสร้างผลงาน</a:t>
              </a:r>
              <a:endParaRPr sz="2200" dirty="0">
                <a:solidFill>
                  <a:schemeClr val="dk1"/>
                </a:solidFill>
                <a:latin typeface="TH Sarabun New" panose="020B0500040200020003" pitchFamily="34" charset="-34"/>
                <a:ea typeface="Sarabun"/>
                <a:cs typeface="TH Sarabun New" panose="020B0500040200020003" pitchFamily="34" charset="-34"/>
                <a:sym typeface="Sarabun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101255" y="7603538"/>
              <a:ext cx="29819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วิธีดำเนินการ/ขั้นตอนการดำเนินงาน</a:t>
              </a:r>
              <a:endParaRPr sz="2200" dirty="0">
                <a:solidFill>
                  <a:schemeClr val="dk1"/>
                </a:solidFill>
                <a:latin typeface="TH Sarabun New" panose="020B0500040200020003" pitchFamily="34" charset="-34"/>
                <a:ea typeface="Sarabun"/>
                <a:cs typeface="TH Sarabun New" panose="020B0500040200020003" pitchFamily="34" charset="-34"/>
                <a:sym typeface="Sarabun"/>
              </a:endParaRPr>
            </a:p>
          </p:txBody>
        </p:sp>
        <p:sp>
          <p:nvSpPr>
            <p:cNvPr id="110" name="Google Shape;110;p1"/>
            <p:cNvSpPr txBox="1"/>
            <p:nvPr/>
          </p:nvSpPr>
          <p:spPr>
            <a:xfrm>
              <a:off x="25062" y="106920"/>
              <a:ext cx="5890853" cy="12002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3500" b="1" dirty="0">
                  <a:solidFill>
                    <a:schemeClr val="dk1"/>
                  </a:solidFill>
                  <a:latin typeface="FreesiaUPC"/>
                  <a:ea typeface="FreesiaUPC"/>
                  <a:cs typeface="FreesiaUPC"/>
                  <a:sym typeface="FreesiaUPC"/>
                </a:rPr>
                <a:t>ประชุมเสวนาเครือข่ายห้องสมุดมนุษย์</a:t>
              </a:r>
              <a:br>
                <a:rPr lang="th-TH" sz="3500" b="1" dirty="0">
                  <a:solidFill>
                    <a:schemeClr val="dk1"/>
                  </a:solidFill>
                  <a:latin typeface="FreesiaUPC"/>
                  <a:ea typeface="FreesiaUPC"/>
                  <a:cs typeface="FreesiaUPC"/>
                  <a:sym typeface="FreesiaUPC"/>
                </a:rPr>
              </a:br>
              <a:r>
                <a:rPr lang="th-TH" sz="3500" b="1" dirty="0">
                  <a:solidFill>
                    <a:schemeClr val="dk1"/>
                  </a:solidFill>
                  <a:latin typeface="FreesiaUPC"/>
                  <a:ea typeface="FreesiaUPC"/>
                  <a:cs typeface="FreesiaUPC"/>
                  <a:sym typeface="FreesiaUPC"/>
                </a:rPr>
                <a:t>แห่งประเทศไทย ครั้งที่ 13</a:t>
              </a:r>
              <a:endParaRPr sz="3500" b="1" dirty="0">
                <a:solidFill>
                  <a:schemeClr val="dk1"/>
                </a:solidFill>
                <a:latin typeface="FreesiaUPC"/>
                <a:ea typeface="FreesiaUPC"/>
                <a:cs typeface="FreesiaUPC"/>
                <a:sym typeface="FreesiaUPC"/>
              </a:endParaRPr>
            </a:p>
          </p:txBody>
        </p:sp>
        <p:sp>
          <p:nvSpPr>
            <p:cNvPr id="2" name="Google Shape;105;p1">
              <a:extLst>
                <a:ext uri="{FF2B5EF4-FFF2-40B4-BE49-F238E27FC236}">
                  <a16:creationId xmlns:a16="http://schemas.microsoft.com/office/drawing/2014/main" id="{7EBB2634-A197-44F2-BB21-F98D244746A4}"/>
                </a:ext>
              </a:extLst>
            </p:cNvPr>
            <p:cNvSpPr/>
            <p:nvPr/>
          </p:nvSpPr>
          <p:spPr>
            <a:xfrm>
              <a:off x="91731" y="9010174"/>
              <a:ext cx="3454745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องค์ความรู้/ผลสัมฤทธิ์ของการดำเนินการ</a:t>
              </a:r>
              <a:r>
                <a:rPr lang="en-US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 </a:t>
              </a:r>
              <a:endParaRPr lang="th-TH" sz="2200" b="1" dirty="0">
                <a:solidFill>
                  <a:schemeClr val="dk1"/>
                </a:solidFill>
                <a:latin typeface="TH Sarabun New" panose="020B0500040200020003" pitchFamily="34" charset="-34"/>
                <a:ea typeface="Sarabun"/>
                <a:cs typeface="TH Sarabun New" panose="020B0500040200020003" pitchFamily="34" charset="-34"/>
                <a:sym typeface="Sarabun"/>
              </a:endParaRPr>
            </a:p>
          </p:txBody>
        </p:sp>
        <p:sp>
          <p:nvSpPr>
            <p:cNvPr id="3" name="Google Shape;105;p1">
              <a:extLst>
                <a:ext uri="{FF2B5EF4-FFF2-40B4-BE49-F238E27FC236}">
                  <a16:creationId xmlns:a16="http://schemas.microsoft.com/office/drawing/2014/main" id="{E756EDA5-59A1-E4D2-69E7-222B043B5BA9}"/>
                </a:ext>
              </a:extLst>
            </p:cNvPr>
            <p:cNvSpPr/>
            <p:nvPr/>
          </p:nvSpPr>
          <p:spPr>
            <a:xfrm>
              <a:off x="103256" y="10180551"/>
              <a:ext cx="3645212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การนำไปสู่การใช้ประโยชน์กับกลุ่มเป้าหมาย</a:t>
              </a:r>
            </a:p>
          </p:txBody>
        </p:sp>
        <p:sp>
          <p:nvSpPr>
            <p:cNvPr id="4" name="Google Shape;105;p1">
              <a:extLst>
                <a:ext uri="{FF2B5EF4-FFF2-40B4-BE49-F238E27FC236}">
                  <a16:creationId xmlns:a16="http://schemas.microsoft.com/office/drawing/2014/main" id="{C220D03F-A81E-941E-3FF0-DAB806BDBED5}"/>
                </a:ext>
              </a:extLst>
            </p:cNvPr>
            <p:cNvSpPr/>
            <p:nvPr/>
          </p:nvSpPr>
          <p:spPr>
            <a:xfrm>
              <a:off x="4566844" y="10190016"/>
              <a:ext cx="2116985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แนว</a:t>
              </a:r>
              <a:r>
                <a:rPr lang="th-TH" sz="2200" b="1" dirty="0" err="1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ปฎิบั</a:t>
              </a: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ติที่ดีของผลงาน</a:t>
              </a:r>
            </a:p>
          </p:txBody>
        </p:sp>
        <p:sp>
          <p:nvSpPr>
            <p:cNvPr id="5" name="Google Shape;105;p1">
              <a:extLst>
                <a:ext uri="{FF2B5EF4-FFF2-40B4-BE49-F238E27FC236}">
                  <a16:creationId xmlns:a16="http://schemas.microsoft.com/office/drawing/2014/main" id="{5CCCEF43-F5CB-1DAC-8821-89229382C270}"/>
                </a:ext>
              </a:extLst>
            </p:cNvPr>
            <p:cNvSpPr/>
            <p:nvPr/>
          </p:nvSpPr>
          <p:spPr>
            <a:xfrm>
              <a:off x="160822" y="12772237"/>
              <a:ext cx="1784463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ภาพกิจกรรม</a:t>
              </a:r>
              <a:r>
                <a:rPr lang="en-US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/</a:t>
              </a:r>
              <a:r>
                <a:rPr lang="th-TH" sz="2200" b="1" dirty="0">
                  <a:solidFill>
                    <a:schemeClr val="dk1"/>
                  </a:solidFill>
                  <a:latin typeface="TH Sarabun New" panose="020B0500040200020003" pitchFamily="34" charset="-34"/>
                  <a:ea typeface="Sarabun"/>
                  <a:cs typeface="TH Sarabun New" panose="020B0500040200020003" pitchFamily="34" charset="-34"/>
                  <a:sym typeface="Sarabun"/>
                </a:rPr>
                <a:t>ผลงาน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rabun New">
      <a:majorFont>
        <a:latin typeface="TH Sarabun New"/>
        <a:ea typeface=""/>
        <a:cs typeface="TH Sarabun New"/>
      </a:majorFont>
      <a:minorFont>
        <a:latin typeface="TH Sarabun New"/>
        <a:ea typeface=""/>
        <a:cs typeface="TH Sarabun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117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FreesiaUPC</vt:lpstr>
      <vt:lpstr>Dosis ExtraBold</vt:lpstr>
      <vt:lpstr>Arial</vt:lpstr>
      <vt:lpstr>Calibri</vt:lpstr>
      <vt:lpstr>TH Sarabun New</vt:lpstr>
      <vt:lpstr>Sarabun</vt:lpstr>
      <vt:lpstr>ธีมของ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Gar Donzs</dc:creator>
  <cp:lastModifiedBy>Prapakorn Srisawangwong</cp:lastModifiedBy>
  <cp:revision>3</cp:revision>
  <dcterms:created xsi:type="dcterms:W3CDTF">2022-03-14T10:16:56Z</dcterms:created>
  <dcterms:modified xsi:type="dcterms:W3CDTF">2024-10-29T03:11:25Z</dcterms:modified>
</cp:coreProperties>
</file>